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91" r:id="rId3"/>
    <p:sldId id="292" r:id="rId4"/>
    <p:sldId id="268" r:id="rId5"/>
    <p:sldId id="269" r:id="rId6"/>
    <p:sldId id="295" r:id="rId7"/>
    <p:sldId id="273" r:id="rId8"/>
    <p:sldId id="274" r:id="rId9"/>
    <p:sldId id="296" r:id="rId10"/>
    <p:sldId id="297" r:id="rId11"/>
    <p:sldId id="298" r:id="rId12"/>
    <p:sldId id="299" r:id="rId13"/>
    <p:sldId id="276" r:id="rId14"/>
    <p:sldId id="277" r:id="rId15"/>
    <p:sldId id="278" r:id="rId16"/>
    <p:sldId id="300" r:id="rId17"/>
    <p:sldId id="303" r:id="rId18"/>
    <p:sldId id="301" r:id="rId19"/>
    <p:sldId id="302" r:id="rId20"/>
    <p:sldId id="304" r:id="rId21"/>
    <p:sldId id="305" r:id="rId22"/>
    <p:sldId id="266" r:id="rId23"/>
    <p:sldId id="267" r:id="rId24"/>
    <p:sldId id="306" r:id="rId25"/>
    <p:sldId id="265" r:id="rId26"/>
    <p:sldId id="263" r:id="rId27"/>
    <p:sldId id="264" r:id="rId28"/>
    <p:sldId id="307" r:id="rId29"/>
    <p:sldId id="308" r:id="rId30"/>
    <p:sldId id="309" r:id="rId3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19" userDrawn="1">
          <p15:clr>
            <a:srgbClr val="A4A3A4"/>
          </p15:clr>
        </p15:guide>
        <p15:guide id="2" pos="28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214C"/>
    <a:srgbClr val="A3A3A3"/>
    <a:srgbClr val="FBE8E2"/>
    <a:srgbClr val="04171D"/>
    <a:srgbClr val="1A2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20" y="-180"/>
      </p:cViewPr>
      <p:guideLst>
        <p:guide orient="horz" pos="1619"/>
        <p:guide pos="28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9FE3-710F-477F-843E-670A7F35D1A5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A8B5-5D0D-4C02-B5D8-7DEC163D51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9FE3-710F-477F-843E-670A7F35D1A5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A8B5-5D0D-4C02-B5D8-7DEC163D51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9FE3-710F-477F-843E-670A7F35D1A5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A8B5-5D0D-4C02-B5D8-7DEC163D51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9FE3-710F-477F-843E-670A7F35D1A5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A8B5-5D0D-4C02-B5D8-7DEC163D51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9FE3-710F-477F-843E-670A7F35D1A5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A8B5-5D0D-4C02-B5D8-7DEC163D51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9FE3-710F-477F-843E-670A7F35D1A5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A8B5-5D0D-4C02-B5D8-7DEC163D51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9FE3-710F-477F-843E-670A7F35D1A5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A8B5-5D0D-4C02-B5D8-7DEC163D51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9FE3-710F-477F-843E-670A7F35D1A5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A8B5-5D0D-4C02-B5D8-7DEC163D51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9FE3-710F-477F-843E-670A7F35D1A5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A8B5-5D0D-4C02-B5D8-7DEC163D51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9FE3-710F-477F-843E-670A7F35D1A5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A8B5-5D0D-4C02-B5D8-7DEC163D51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809FE3-710F-477F-843E-670A7F35D1A5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BA8B5-5D0D-4C02-B5D8-7DEC163D51C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809FE3-710F-477F-843E-670A7F35D1A5}" type="datetimeFigureOut">
              <a:rPr lang="ru-RU" smtClean="0"/>
              <a:t>24.10.2023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BA8B5-5D0D-4C02-B5D8-7DEC163D51C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phyto-apipharm.com/images/blog/24237737_69110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5996" y="1019589"/>
            <a:ext cx="4656484" cy="3104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23478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1A2E35"/>
                </a:solidFill>
                <a:latin typeface="Arial Black" panose="020B0A04020102020204" pitchFamily="34" charset="0"/>
              </a:rPr>
              <a:t>ГБУ «Курганская областная </a:t>
            </a:r>
            <a:r>
              <a:rPr lang="ru-RU" sz="1000" dirty="0" err="1" smtClean="0">
                <a:solidFill>
                  <a:srgbClr val="1A2E35"/>
                </a:solidFill>
                <a:latin typeface="Arial Black" panose="020B0A04020102020204" pitchFamily="34" charset="0"/>
              </a:rPr>
              <a:t>клиниченская</a:t>
            </a:r>
            <a:r>
              <a:rPr lang="ru-RU" sz="1000" dirty="0" smtClean="0">
                <a:solidFill>
                  <a:srgbClr val="1A2E35"/>
                </a:solidFill>
                <a:latin typeface="Arial Black" panose="020B0A04020102020204" pitchFamily="34" charset="0"/>
              </a:rPr>
              <a:t> больница»</a:t>
            </a:r>
          </a:p>
          <a:p>
            <a:pPr algn="ctr"/>
            <a:r>
              <a:rPr lang="ru-RU" sz="1000" dirty="0" err="1" smtClean="0">
                <a:solidFill>
                  <a:srgbClr val="1A2E35"/>
                </a:solidFill>
                <a:latin typeface="Arial Black" panose="020B0A04020102020204" pitchFamily="34" charset="0"/>
              </a:rPr>
              <a:t>Ревматокардиологическое</a:t>
            </a:r>
            <a:r>
              <a:rPr lang="ru-RU" sz="1000" dirty="0" smtClean="0">
                <a:solidFill>
                  <a:srgbClr val="1A2E35"/>
                </a:solidFill>
                <a:latin typeface="Arial Black" panose="020B0A04020102020204" pitchFamily="34" charset="0"/>
              </a:rPr>
              <a:t> отделение</a:t>
            </a:r>
            <a:endParaRPr lang="ru-RU" sz="1000" dirty="0">
              <a:solidFill>
                <a:srgbClr val="1A2E35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417588"/>
            <a:ext cx="4104456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1A2E35"/>
                </a:solidFill>
                <a:latin typeface="Arial Black" panose="020B0A04020102020204" pitchFamily="34" charset="0"/>
              </a:rPr>
              <a:t>Системная склеродермия:</a:t>
            </a:r>
          </a:p>
          <a:p>
            <a:r>
              <a:rPr lang="ru-RU" sz="3600" dirty="0">
                <a:solidFill>
                  <a:srgbClr val="1A2E35"/>
                </a:solidFill>
                <a:latin typeface="Arial Black" panose="020B0A04020102020204" pitchFamily="34" charset="0"/>
              </a:rPr>
              <a:t>к</a:t>
            </a:r>
            <a:r>
              <a:rPr lang="ru-RU" sz="3600" dirty="0" smtClean="0">
                <a:solidFill>
                  <a:srgbClr val="1A2E35"/>
                </a:solidFill>
                <a:latin typeface="Arial Black" panose="020B0A04020102020204" pitchFamily="34" charset="0"/>
              </a:rPr>
              <a:t>линические случаи</a:t>
            </a:r>
            <a:endParaRPr lang="ru-RU" sz="3600" dirty="0">
              <a:solidFill>
                <a:srgbClr val="1A2E35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4731990"/>
            <a:ext cx="86409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dirty="0" smtClean="0">
                <a:solidFill>
                  <a:srgbClr val="1A2E35"/>
                </a:solidFill>
                <a:latin typeface="Arial Black" panose="020B0A04020102020204" pitchFamily="34" charset="0"/>
              </a:rPr>
              <a:t>Курган, 2023г.</a:t>
            </a:r>
            <a:endParaRPr lang="ru-RU" sz="1000" dirty="0">
              <a:solidFill>
                <a:srgbClr val="1A2E35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cover dir="d"/>
      </p:transition>
    </mc:Choice>
    <mc:Fallback xmlns="">
      <p:transition spd="slow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E2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13182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13348" r="9911" b="6822"/>
          <a:stretch>
            <a:fillRect/>
          </a:stretch>
        </p:blipFill>
        <p:spPr bwMode="auto">
          <a:xfrm>
            <a:off x="395284" y="628271"/>
            <a:ext cx="2376263" cy="245526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овое поле 2"/>
          <p:cNvSpPr txBox="1"/>
          <p:nvPr/>
        </p:nvSpPr>
        <p:spPr>
          <a:xfrm>
            <a:off x="217170" y="94615"/>
            <a:ext cx="2770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Мария А. 43г.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31140" y="3278505"/>
            <a:ext cx="2756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Дата поступления: </a:t>
            </a:r>
          </a:p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январь 2023г.</a:t>
            </a:r>
          </a:p>
          <a:p>
            <a:pPr algn="ctr"/>
            <a:endParaRPr lang="ru-RU" altLang="en-US" sz="1600">
              <a:solidFill>
                <a:srgbClr val="4C214C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Направлена неврологом для исключения ДЗСТ.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695065" y="108585"/>
            <a:ext cx="5438775" cy="4739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Проведенное лечение:</a:t>
            </a:r>
            <a:endParaRPr lang="ru-RU" b="1" dirty="0" smtClean="0">
              <a:solidFill>
                <a:srgbClr val="4C214C"/>
              </a:solidFill>
              <a:latin typeface="Century Gothic" panose="020B0502020202020204" pitchFamily="34" charset="0"/>
            </a:endParaRPr>
          </a:p>
          <a:p>
            <a:pPr algn="just"/>
            <a:endParaRPr lang="ru-RU" b="1" dirty="0" smtClean="0">
              <a:solidFill>
                <a:srgbClr val="4C214C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ГКС (Преднизолон в суммарной дозе: 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Цитостатики - Алкилируюие средства (Циклофосфамид в суммарной дозе 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Иммунодепрессанты (Гидроксихлорохин 400 мг/сутки)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Простагландин (Алпростадил суммарная доза 300 мкг)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Блокаторы кальциевых каналов (Амлодипин)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ИПП (Омепразол)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Симптоматическая терапия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Терапия сопутствующей патологии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Профилактика остоеопороза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altLang="en-US" sz="1400" dirty="0">
              <a:solidFill>
                <a:srgbClr val="4C214C"/>
              </a:solidFill>
              <a:latin typeface="Century Gothic" panose="020B0502020202020204" pitchFamily="34" charset="0"/>
              <a:cs typeface="Arial" panose="020B0604020202020204" pitchFamily="34" charset="0"/>
              <a:sym typeface="+mn-ea"/>
            </a:endParaRPr>
          </a:p>
          <a:p>
            <a:pPr indent="0" algn="just">
              <a:buFont typeface="Arial" panose="020B0604020202020204" pitchFamily="34" charset="0"/>
              <a:buNone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На фоне терапии отмечена положительная динамика: уменьшение отека кистей, выраженности синдрома Рейно, стабилизация неврологических проявлений. </a:t>
            </a:r>
          </a:p>
          <a:p>
            <a:pPr indent="0" algn="just">
              <a:buFont typeface="Arial" panose="020B0604020202020204" pitchFamily="34" charset="0"/>
              <a:buNone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Учитывая низкую активность системного заболевания, пациентка переведена на монотерапию иммунодепрессантами: Микофенолата Мофетил 2000 мг/сутки.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E2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27420" y="0"/>
            <a:ext cx="313182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6244590" y="94615"/>
            <a:ext cx="2770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Марина Л., 45л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6258560" y="3278505"/>
            <a:ext cx="2756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Дата поступления: </a:t>
            </a:r>
          </a:p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август 2023г.</a:t>
            </a:r>
          </a:p>
          <a:p>
            <a:pPr algn="ctr"/>
            <a:endParaRPr lang="ru-RU" altLang="en-US" sz="1600">
              <a:solidFill>
                <a:srgbClr val="4C214C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Самостоятельное обращение к ревматологу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07315" y="108585"/>
            <a:ext cx="5634355" cy="1660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en-US" b="1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Жалобы при поступлении на:</a:t>
            </a:r>
          </a:p>
          <a:p>
            <a:pPr algn="just"/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- Плотный отек пальцев кистей, нарушение их функции</a:t>
            </a:r>
          </a:p>
          <a:p>
            <a:pPr algn="just"/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- Побеление-посинение пальцев кистей и стоп на холоде</a:t>
            </a:r>
          </a:p>
          <a:p>
            <a:pPr algn="just"/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- Сухость кожи кистей </a:t>
            </a:r>
          </a:p>
          <a:p>
            <a:pPr algn="just"/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- Поперхивание твердой и жидкой пищей. </a:t>
            </a:r>
          </a:p>
          <a:p>
            <a:pPr algn="just"/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- Одышка при физической нагрузке </a:t>
            </a:r>
          </a:p>
          <a:p>
            <a:pPr algn="just"/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- Периодические подъемы Т тела до 37-37,2</a:t>
            </a:r>
            <a:r>
              <a:rPr lang="ru-RU" altLang="en-US" sz="1400" baseline="300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о</a:t>
            </a: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С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0" t="10930" r="11017" b="8319"/>
          <a:stretch>
            <a:fillRect/>
          </a:stretch>
        </p:blipFill>
        <p:spPr bwMode="auto">
          <a:xfrm>
            <a:off x="6372275" y="642945"/>
            <a:ext cx="2336159" cy="2455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Текстовое поле 5"/>
          <p:cNvSpPr txBox="1"/>
          <p:nvPr/>
        </p:nvSpPr>
        <p:spPr>
          <a:xfrm>
            <a:off x="211455" y="1751330"/>
            <a:ext cx="5592445" cy="3384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en-US" b="1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Анамнез: </a:t>
            </a:r>
            <a:r>
              <a:rPr lang="ru-RU" altLang="en-US" sz="1400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Зимой 2021 года впервые стали беспокоить сухость в глазах, их покраснений, диффузное выпадение волос. В ноябре 2022 года появилось покраснение лица, лечилась в КОВД. Зимой 2023 года стала отмечать нарушение функции кистей,плотный отек пальцев кистей, побеление-посинение кистей и стоп. Самостоятельно обратилась в приемный покой КОКБ. Осмотрена ревматологом, диагноз: ССД. Назначена сосудистая терапия, наблюдение ревматолога КОКП. У ревматолога не наблюдалась. В июне 2023 года ограничение аппертуры рта, одышка при ФН. Консультирована ревматологом в частном порядке. Назначенную терапию принимала не в полном объеме. В августе 2023 года в связи с недостаточной эффективностью терапии осмотрена ревматологом КОКП, направлена на госпитализацию.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E2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27420" y="0"/>
            <a:ext cx="313182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6244590" y="94615"/>
            <a:ext cx="2770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Марина Л., 45л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6258560" y="3278505"/>
            <a:ext cx="2756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Дата поступления: </a:t>
            </a:r>
          </a:p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август 2023г.</a:t>
            </a:r>
          </a:p>
          <a:p>
            <a:pPr algn="ctr"/>
            <a:endParaRPr lang="ru-RU" altLang="en-US" sz="1600">
              <a:solidFill>
                <a:srgbClr val="4C214C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Самостоятельное обращение к ревматологу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07315" y="108585"/>
            <a:ext cx="5634355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en-US" b="1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Данные объективного осмотра:</a:t>
            </a:r>
          </a:p>
          <a:p>
            <a:pPr algn="just"/>
            <a:endParaRPr lang="ru-RU" altLang="en-US" sz="1400" dirty="0">
              <a:solidFill>
                <a:srgbClr val="4C214C"/>
              </a:solidFill>
              <a:latin typeface="Century Gothic" panose="020B0502020202020204" pitchFamily="34" charset="0"/>
              <a:cs typeface="Arial" panose="020B0604020202020204" pitchFamily="34" charset="0"/>
              <a:sym typeface="+mn-ea"/>
            </a:endParaRPr>
          </a:p>
          <a:p>
            <a:pPr algn="just"/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Общее состояние: удовлетворительное. Кожные покровы с бронзовым оттенком, на лице участок гиперемии (розацеа правой щеки). Аускультативно дыхание с жестким оттенком с обеих сторон, хрипы не выслушиваются. Тоны сердца ясные ритмичные. ЧСС= 80 ударов в мин. АД(D=S) 110/70 мм рт ст. Живот увеличен за счет ПЖК. Отеков нет.</a:t>
            </a:r>
          </a:p>
          <a:p>
            <a:pPr algn="just"/>
            <a:endParaRPr lang="ru-RU" altLang="en-US" sz="1400" dirty="0">
              <a:solidFill>
                <a:srgbClr val="4C214C"/>
              </a:solidFill>
              <a:latin typeface="Century Gothic" panose="020B0502020202020204" pitchFamily="34" charset="0"/>
              <a:cs typeface="Arial" panose="020B0604020202020204" pitchFamily="34" charset="0"/>
              <a:sym typeface="+mn-ea"/>
            </a:endParaRPr>
          </a:p>
          <a:p>
            <a:pPr marL="285750" indent="-285750" algn="just">
              <a:buFontTx/>
              <a:buChar char="-"/>
            </a:pPr>
            <a:r>
              <a:rPr lang="ru-RU" altLang="en-US" sz="1400" dirty="0" smtClean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Островоспалительных </a:t>
            </a: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изменений над суставами не определяется. </a:t>
            </a:r>
            <a:endParaRPr lang="ru-RU" altLang="en-US" sz="1400" dirty="0" smtClean="0">
              <a:solidFill>
                <a:srgbClr val="4C214C"/>
              </a:solidFill>
              <a:latin typeface="Century Gothic" panose="020B0502020202020204" pitchFamily="34" charset="0"/>
              <a:cs typeface="Arial" panose="020B0604020202020204" pitchFamily="34" charset="0"/>
              <a:sym typeface="+mn-ea"/>
            </a:endParaRPr>
          </a:p>
          <a:p>
            <a:pPr marL="285750" indent="-285750" algn="just">
              <a:buFontTx/>
              <a:buChar char="-"/>
            </a:pPr>
            <a:r>
              <a:rPr lang="ru-RU" altLang="en-US" sz="1400" dirty="0" smtClean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Кожа </a:t>
            </a: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пальцев кистей плотная, не собирается в складку, кожа обеих стоп плотная, в складку собирается плохо. Фиксированная деформация пальцев кистей за счет плотного отека. Участки трофических нарушений кожи пальцев кистей (по типу «крысинного укуса»). </a:t>
            </a:r>
            <a:endParaRPr lang="ru-RU" altLang="en-US" sz="1400" dirty="0" smtClean="0">
              <a:solidFill>
                <a:srgbClr val="4C214C"/>
              </a:solidFill>
              <a:latin typeface="Century Gothic" panose="020B0502020202020204" pitchFamily="34" charset="0"/>
              <a:cs typeface="Arial" panose="020B0604020202020204" pitchFamily="34" charset="0"/>
              <a:sym typeface="+mn-ea"/>
            </a:endParaRPr>
          </a:p>
          <a:p>
            <a:pPr marL="285750" indent="-285750" algn="just">
              <a:buFontTx/>
              <a:buChar char="-"/>
            </a:pPr>
            <a:r>
              <a:rPr lang="ru-RU" altLang="en-US" sz="1400" dirty="0" smtClean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Ограничение </a:t>
            </a: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апертуры рта, кисетный рот. </a:t>
            </a:r>
            <a:endParaRPr lang="ru-RU" altLang="en-US" sz="1400" dirty="0" smtClean="0">
              <a:solidFill>
                <a:srgbClr val="4C214C"/>
              </a:solidFill>
              <a:latin typeface="Century Gothic" panose="020B0502020202020204" pitchFamily="34" charset="0"/>
              <a:cs typeface="Arial" panose="020B0604020202020204" pitchFamily="34" charset="0"/>
              <a:sym typeface="+mn-ea"/>
            </a:endParaRPr>
          </a:p>
          <a:p>
            <a:pPr marL="285750" indent="-285750" algn="just">
              <a:buFontTx/>
              <a:buChar char="-"/>
            </a:pPr>
            <a:r>
              <a:rPr lang="ru-RU" altLang="en-US" sz="1400" dirty="0" smtClean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Участки </a:t>
            </a: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уплотнения кожи по типу склеродермы в области верхней трети грудной клетки. </a:t>
            </a:r>
            <a:endParaRPr lang="ru-RU" altLang="en-US" sz="1400" dirty="0" smtClean="0">
              <a:solidFill>
                <a:srgbClr val="4C214C"/>
              </a:solidFill>
              <a:latin typeface="Century Gothic" panose="020B0502020202020204" pitchFamily="34" charset="0"/>
              <a:cs typeface="Arial" panose="020B0604020202020204" pitchFamily="34" charset="0"/>
              <a:sym typeface="+mn-ea"/>
            </a:endParaRPr>
          </a:p>
          <a:p>
            <a:pPr marL="285750" indent="-285750" algn="just">
              <a:buFontTx/>
              <a:buChar char="-"/>
            </a:pPr>
            <a:r>
              <a:rPr lang="ru-RU" altLang="en-US" sz="1400" dirty="0" smtClean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ВАШ </a:t>
            </a: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4 балла.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0" t="10930" r="11017" b="8319"/>
          <a:stretch>
            <a:fillRect/>
          </a:stretch>
        </p:blipFill>
        <p:spPr bwMode="auto">
          <a:xfrm>
            <a:off x="6372275" y="642945"/>
            <a:ext cx="2336159" cy="2455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4" r="7552" b="9961"/>
          <a:stretch>
            <a:fillRect/>
          </a:stretch>
        </p:blipFill>
        <p:spPr>
          <a:xfrm rot="5400000">
            <a:off x="2020888" y="-568325"/>
            <a:ext cx="5102225" cy="62680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" t="7617"/>
          <a:stretch>
            <a:fillRect/>
          </a:stretch>
        </p:blipFill>
        <p:spPr>
          <a:xfrm rot="5400000">
            <a:off x="2023428" y="-630555"/>
            <a:ext cx="5097145" cy="6396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149984" y="-4445"/>
            <a:ext cx="6849110" cy="5133340"/>
            <a:chOff x="1976590" y="742950"/>
            <a:chExt cx="4880420" cy="365760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1"/>
            <a:stretch>
              <a:fillRect/>
            </a:stretch>
          </p:blipFill>
          <p:spPr>
            <a:xfrm>
              <a:off x="1976590" y="742950"/>
              <a:ext cx="4876800" cy="3657600"/>
            </a:xfrm>
            <a:prstGeom prst="rect">
              <a:avLst/>
            </a:prstGeom>
          </p:spPr>
        </p:pic>
        <p:sp>
          <p:nvSpPr>
            <p:cNvPr id="3" name="Прямоугольник 2"/>
            <p:cNvSpPr/>
            <p:nvPr/>
          </p:nvSpPr>
          <p:spPr>
            <a:xfrm>
              <a:off x="1980210" y="945647"/>
              <a:ext cx="4876800" cy="148629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E2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27420" y="0"/>
            <a:ext cx="313182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6244590" y="94615"/>
            <a:ext cx="2770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Марина Л., 45л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6258560" y="3278505"/>
            <a:ext cx="2756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Дата поступления: </a:t>
            </a:r>
          </a:p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август 2023г.</a:t>
            </a:r>
          </a:p>
          <a:p>
            <a:pPr algn="ctr"/>
            <a:endParaRPr lang="ru-RU" altLang="en-US" sz="1600">
              <a:solidFill>
                <a:srgbClr val="4C214C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Самостоятельное обращение к ревматологу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07315" y="108585"/>
            <a:ext cx="563435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en-US" b="1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Данные лабораторно-инструментальных методов исследования:</a:t>
            </a:r>
          </a:p>
          <a:p>
            <a:pPr algn="just"/>
            <a:endParaRPr lang="ru-RU" altLang="en-US" sz="1400" dirty="0">
              <a:solidFill>
                <a:srgbClr val="4C214C"/>
              </a:solidFill>
              <a:latin typeface="Century Gothic" panose="020B0502020202020204" pitchFamily="34" charset="0"/>
              <a:cs typeface="Arial" panose="020B0604020202020204" pitchFamily="34" charset="0"/>
              <a:sym typeface="+mn-ea"/>
            </a:endParaRPr>
          </a:p>
          <a:p>
            <a:pPr marL="285750" indent="-28575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СОЭ, мм/ч: 48 → 15</a:t>
            </a:r>
          </a:p>
          <a:p>
            <a:pPr marL="285750" indent="-28575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СРБ мг/л: 8,2 → 4,6</a:t>
            </a:r>
          </a:p>
          <a:p>
            <a:pPr marL="285750" indent="-28575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Циркулирующие иммунные комплексы </a:t>
            </a:r>
          </a:p>
          <a:p>
            <a:pPr indent="45720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крупные 65 усл ед  [до 54 усл ед] </a:t>
            </a:r>
          </a:p>
          <a:p>
            <a:pPr indent="45720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мелкие 700 усл ед [до 300 усл ед] </a:t>
            </a:r>
          </a:p>
          <a:p>
            <a:pPr marL="285750" indent="-28575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РФ 48,5 Ед/мл ; </a:t>
            </a:r>
          </a:p>
          <a:p>
            <a:pPr marL="285750" indent="-28575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ANA положительно КП 9,2 </a:t>
            </a:r>
          </a:p>
          <a:p>
            <a:pPr marL="285750" indent="-28575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Иммунологическая панель на слеродермию: Scl-70+++</a:t>
            </a:r>
          </a:p>
          <a:p>
            <a:pPr marL="285750" indent="-28575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ru-RU" altLang="en-US" sz="1400" dirty="0">
              <a:solidFill>
                <a:srgbClr val="4C214C"/>
              </a:solidFill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  <a:p>
            <a:pPr marL="285750" indent="-285750" algn="just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Ультразвуковая допплерография сосудов верхних конечностей: Признаки, характерные для тромбангиита артерий верхних конечностей, синдрома Рейно.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0" t="10930" r="11017" b="8319"/>
          <a:stretch>
            <a:fillRect/>
          </a:stretch>
        </p:blipFill>
        <p:spPr bwMode="auto">
          <a:xfrm>
            <a:off x="6372275" y="642945"/>
            <a:ext cx="2336159" cy="2455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E2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27420" y="0"/>
            <a:ext cx="313182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6244590" y="94615"/>
            <a:ext cx="2770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Марина Л., 45л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6258560" y="3278505"/>
            <a:ext cx="2756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Дата поступления: </a:t>
            </a:r>
          </a:p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август 2023г.</a:t>
            </a:r>
          </a:p>
          <a:p>
            <a:pPr algn="ctr"/>
            <a:endParaRPr lang="ru-RU" altLang="en-US" sz="1600">
              <a:solidFill>
                <a:srgbClr val="4C214C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Самостоятельное обращение к ревматологу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07315" y="108585"/>
            <a:ext cx="5634355" cy="3338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en-US" b="1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Заключительный диагноз:</a:t>
            </a:r>
          </a:p>
          <a:p>
            <a:pPr algn="just"/>
            <a:endParaRPr lang="ru-RU" altLang="en-US" sz="1400" dirty="0">
              <a:solidFill>
                <a:srgbClr val="4C214C"/>
              </a:solidFill>
              <a:latin typeface="Century Gothic" panose="020B0502020202020204" pitchFamily="34" charset="0"/>
              <a:cs typeface="Arial" panose="020B0604020202020204" pitchFamily="34" charset="0"/>
              <a:sym typeface="+mn-ea"/>
            </a:endParaRPr>
          </a:p>
          <a:p>
            <a:pPr algn="just"/>
            <a:endParaRPr lang="ru-RU" altLang="en-US" sz="1400" dirty="0">
              <a:solidFill>
                <a:srgbClr val="4C214C"/>
              </a:solidFill>
              <a:latin typeface="Century Gothic" panose="020B0502020202020204" pitchFamily="34" charset="0"/>
              <a:cs typeface="Arial" panose="020B0604020202020204" pitchFamily="34" charset="0"/>
              <a:sym typeface="+mn-ea"/>
            </a:endParaRP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500" b="1" dirty="0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М34.0</a:t>
            </a:r>
            <a:r>
              <a:rPr lang="ru-RU" altLang="en-US" sz="1500" dirty="0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Системная склеродермия подострое течение, высокой степени активности, диффузная форма, с поражением кожи (склеродактилия, очаговая склеродерма), суставов (атртралгии голеностопных, тазобедренных суставов, мелких суставов кистей) Rg-стадия I, сосудов (синдром Рейно), с трофическими нарушениями (диффузная алопеция), иммунологическими нарушениями ANA+, РФ+, Scl-70+++.  ФН III. Программная терапия циклофосфамидом 800 мг в/в 1 раз в 4 недели, алпростадилом 30 мг №10 1 раз в 3 месяца.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0" t="10930" r="11017" b="8319"/>
          <a:stretch>
            <a:fillRect/>
          </a:stretch>
        </p:blipFill>
        <p:spPr bwMode="auto">
          <a:xfrm>
            <a:off x="6372275" y="642945"/>
            <a:ext cx="2336159" cy="2455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E2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27420" y="0"/>
            <a:ext cx="313182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6244590" y="94615"/>
            <a:ext cx="2770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Марина Л., 45л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6258560" y="3278505"/>
            <a:ext cx="2756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Дата поступления: </a:t>
            </a:r>
          </a:p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август 2023г.</a:t>
            </a:r>
          </a:p>
          <a:p>
            <a:pPr algn="ctr"/>
            <a:endParaRPr lang="ru-RU" altLang="en-US" sz="1600">
              <a:solidFill>
                <a:srgbClr val="4C214C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Самостоятельное обращение к ревматологу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107315" y="108585"/>
            <a:ext cx="5634355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altLang="en-US" b="1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Проведенное лечение:</a:t>
            </a:r>
          </a:p>
          <a:p>
            <a:pPr algn="just"/>
            <a:endParaRPr lang="ru-RU" altLang="en-US" sz="1400" dirty="0">
              <a:solidFill>
                <a:srgbClr val="4C214C"/>
              </a:solidFill>
              <a:latin typeface="Century Gothic" panose="020B0502020202020204" pitchFamily="34" charset="0"/>
              <a:cs typeface="Arial" panose="020B0604020202020204" pitchFamily="34" charset="0"/>
              <a:sym typeface="+mn-ea"/>
            </a:endParaRP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ГКС (Метилпреднизолон в суммарной дозе 12 мг/сутки)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Цитостатики (Гидроксихлорохин 400 мг/сутки)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Цитостатики - Алкилируюие средства (Циклофосфамид в суммарной дозе 1600 мг)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Простагландин (Алпростадил суммарная доза 300 мкг)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Блокаторы кальциевых каналов (Амлодипин)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ИПП (Омепразол)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Вазодилататоры (Пентоксифиллин)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Профилактика остеопороза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Симптоматическая терапия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Терапия сопутствующей патологии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altLang="en-US" sz="1400" dirty="0">
              <a:solidFill>
                <a:srgbClr val="4C214C"/>
              </a:solidFill>
              <a:latin typeface="Century Gothic" panose="020B0502020202020204" pitchFamily="34" charset="0"/>
              <a:cs typeface="Arial" panose="020B0604020202020204" pitchFamily="34" charset="0"/>
              <a:sym typeface="+mn-ea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altLang="en-US" sz="1400" dirty="0">
              <a:solidFill>
                <a:srgbClr val="4C214C"/>
              </a:solidFill>
              <a:latin typeface="Century Gothic" panose="020B0502020202020204" pitchFamily="34" charset="0"/>
              <a:cs typeface="Arial" panose="020B0604020202020204" pitchFamily="34" charset="0"/>
              <a:sym typeface="+mn-ea"/>
            </a:endParaRPr>
          </a:p>
          <a:p>
            <a:pPr indent="0" algn="just">
              <a:buFont typeface="Arial" panose="020B0604020202020204" pitchFamily="34" charset="0"/>
              <a:buNone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На фоне проводимой терапии значимой положительной динамики не получено. Для решения вопроса об усилении терапии (включение в схему лечения ГИБП) выписка направлена в НИИ Ревматологии им.В.А.Насоновой.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10" t="10930" r="11017" b="8319"/>
          <a:stretch>
            <a:fillRect/>
          </a:stretch>
        </p:blipFill>
        <p:spPr bwMode="auto">
          <a:xfrm>
            <a:off x="6372275" y="642945"/>
            <a:ext cx="2336159" cy="2455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E2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13182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17170" y="94615"/>
            <a:ext cx="2770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Надежда Г., 74г.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31140" y="3278505"/>
            <a:ext cx="275653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Дата поступления: </a:t>
            </a:r>
          </a:p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сентябрь 2023г.</a:t>
            </a:r>
          </a:p>
          <a:p>
            <a:pPr algn="ctr"/>
            <a:endParaRPr lang="ru-RU" altLang="en-US" sz="1600">
              <a:solidFill>
                <a:srgbClr val="4C214C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Направлена ревматологом с поликлинического приема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623310" y="539115"/>
            <a:ext cx="5438775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Жалобы при поступлении на: </a:t>
            </a:r>
            <a:endParaRPr lang="ru-RU" b="1" dirty="0" smtClean="0">
              <a:solidFill>
                <a:srgbClr val="4C214C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на язвенные дефекты на пальцах кистей, в области голеностопных суставов.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выраженный болевой синдром, нарушающий сон (ВАШ до 8 баллов).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Суставной синдром воспалительного ритма в кистх и стопах.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Выпадение волос диффузное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Поперхивание пищей, осиплость голоса.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Снижение веса на 7 кг за 8 месяцев.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Одышка при физической нагрузке (ходьба по прямой поверхности более чем на 100 метров требует отдыха).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Посинение пальцев кистей и стоп, нарушение их чувствительности.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Наршение функции кистей (невозможно сжать в кулак).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Умеренно выраженная общая слабость.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35" b="9169"/>
          <a:stretch>
            <a:fillRect/>
          </a:stretch>
        </p:blipFill>
        <p:spPr bwMode="auto">
          <a:xfrm>
            <a:off x="323910" y="642945"/>
            <a:ext cx="2474981" cy="245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E2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13182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13348" r="9911" b="6822"/>
          <a:stretch>
            <a:fillRect/>
          </a:stretch>
        </p:blipFill>
        <p:spPr bwMode="auto">
          <a:xfrm>
            <a:off x="395284" y="628271"/>
            <a:ext cx="2376263" cy="245526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овое поле 2"/>
          <p:cNvSpPr txBox="1"/>
          <p:nvPr/>
        </p:nvSpPr>
        <p:spPr>
          <a:xfrm>
            <a:off x="217170" y="94615"/>
            <a:ext cx="2770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Мария А. 43г.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31140" y="3278505"/>
            <a:ext cx="2756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Дата поступления: </a:t>
            </a:r>
          </a:p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январь 2023г.</a:t>
            </a:r>
          </a:p>
          <a:p>
            <a:pPr algn="ctr"/>
            <a:endParaRPr lang="ru-RU" altLang="en-US" sz="1600">
              <a:solidFill>
                <a:srgbClr val="4C214C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Направлена неврологом для исключения ДЗСТ.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695065" y="108585"/>
            <a:ext cx="5438775" cy="1876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Жалобы при поступлении</a:t>
            </a:r>
            <a:r>
              <a:rPr lang="ru-RU" b="1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 </a:t>
            </a:r>
            <a:r>
              <a:rPr lang="ru-RU" b="1" dirty="0" smtClean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на </a:t>
            </a:r>
            <a:endParaRPr lang="ru-RU" b="1" dirty="0" smtClean="0">
              <a:solidFill>
                <a:srgbClr val="4C214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Боли </a:t>
            </a:r>
            <a:r>
              <a:rPr lang="ru-RU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в мелких суставах кистей, отечность и онемение пальцев кистей, зябкость пальцев кистей и стоп, посинение и </a:t>
            </a:r>
            <a:r>
              <a:rPr lang="ru-RU" sz="1400" dirty="0" err="1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побеление их</a:t>
            </a:r>
            <a:r>
              <a:rPr lang="ru-RU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 на холоде.</a:t>
            </a:r>
          </a:p>
          <a:p>
            <a:pPr marL="285750" indent="-285750" algn="just">
              <a:buFontTx/>
              <a:buChar char="-"/>
            </a:pPr>
            <a:r>
              <a:rPr lang="ru-RU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Диффузное выпадение волос на голове, </a:t>
            </a:r>
            <a:endParaRPr lang="ru-RU" sz="1400" dirty="0" smtClean="0">
              <a:solidFill>
                <a:srgbClr val="4C214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Утренняя </a:t>
            </a:r>
            <a:r>
              <a:rPr lang="ru-RU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скованность в суставах около 20-30 мин, </a:t>
            </a:r>
            <a:endParaRPr lang="ru-RU" sz="1400" dirty="0" smtClean="0">
              <a:solidFill>
                <a:srgbClr val="4C214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Судорожные </a:t>
            </a:r>
            <a:r>
              <a:rPr lang="ru-RU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приступ с потерей сознания. </a:t>
            </a:r>
            <a:endParaRPr lang="ru-RU" sz="1400" dirty="0" smtClean="0">
              <a:solidFill>
                <a:srgbClr val="4C214C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400" dirty="0" smtClean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Потеря </a:t>
            </a:r>
            <a:r>
              <a:rPr lang="ru-RU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веса на 30 кг за полгода.</a:t>
            </a:r>
            <a:endParaRPr lang="ru-RU" altLang="en-US" sz="1400" dirty="0">
              <a:solidFill>
                <a:srgbClr val="4C214C"/>
              </a:solidFill>
              <a:latin typeface="Century Gothic" panose="020B05020202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3663315" y="1986280"/>
            <a:ext cx="5452110" cy="2953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Анамнез: </a:t>
            </a:r>
          </a:p>
          <a:p>
            <a:pPr algn="just"/>
            <a:r>
              <a:rPr lang="ru-RU" sz="14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Считает себе больной около 2х лет, когда впервые появились боли в </a:t>
            </a:r>
            <a:r>
              <a:rPr lang="ru-RU" sz="14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позвоночнике, к</a:t>
            </a:r>
            <a:r>
              <a:rPr lang="ru-RU" sz="14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оленных </a:t>
            </a:r>
            <a:r>
              <a:rPr lang="ru-RU" sz="14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и </a:t>
            </a:r>
            <a:r>
              <a:rPr lang="ru-RU" sz="14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голеностопных суставах. </a:t>
            </a:r>
            <a:r>
              <a:rPr lang="ru-RU" sz="14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В </a:t>
            </a:r>
            <a:r>
              <a:rPr lang="ru-RU" sz="14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2019 году впервые возник судорожный приступ с потерей сознания, прикусыванием языка. </a:t>
            </a:r>
            <a:r>
              <a:rPr lang="ru-RU" sz="14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Первая беременность в 2020 году, протекала тяжело (угроза прерывания). В </a:t>
            </a:r>
            <a:r>
              <a:rPr lang="ru-RU" sz="14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октябре 2022 года повторился приступ потери сознания на улице. </a:t>
            </a:r>
            <a:r>
              <a:rPr lang="ru-RU" sz="14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Консультирована неврологом, направлена на госпитализацию</a:t>
            </a:r>
            <a:r>
              <a:rPr lang="ru-RU" sz="14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 в неврологическое отделение. </a:t>
            </a:r>
            <a:r>
              <a:rPr lang="ru-RU" sz="14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Во </a:t>
            </a:r>
            <a:r>
              <a:rPr lang="ru-RU" sz="14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время госпитализации консультирована ревматологом, в связи с подозрением на ДБСТ. По данным дообследования - специфические иммунологические маркеры.</a:t>
            </a:r>
            <a:endParaRPr lang="ru-RU" altLang="en-US" sz="1400" dirty="0" smtClean="0">
              <a:solidFill>
                <a:srgbClr val="4C214C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E2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13182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17170" y="94615"/>
            <a:ext cx="2770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Надежда Г., 74г.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31140" y="3278505"/>
            <a:ext cx="275653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Дата поступления: </a:t>
            </a:r>
          </a:p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сентябрь 2023г.</a:t>
            </a:r>
          </a:p>
          <a:p>
            <a:pPr algn="ctr"/>
            <a:endParaRPr lang="ru-RU" altLang="en-US" sz="1600">
              <a:solidFill>
                <a:srgbClr val="4C214C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Направлена ревматологом с поликлинического приема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623310" y="467360"/>
            <a:ext cx="5438775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Анамнез: </a:t>
            </a:r>
            <a:endParaRPr lang="ru-RU" b="1" dirty="0" smtClean="0">
              <a:solidFill>
                <a:srgbClr val="4C214C"/>
              </a:solidFill>
              <a:latin typeface="Century Gothic" panose="020B0502020202020204" pitchFamily="34" charset="0"/>
            </a:endParaRPr>
          </a:p>
          <a:p>
            <a:pPr indent="0" algn="just">
              <a:buNone/>
            </a:pPr>
            <a:r>
              <a:rPr lang="ru-RU" sz="1400" dirty="0" err="1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Полиостеоартрит</a:t>
            </a:r>
            <a:r>
              <a:rPr lang="ru-RU" sz="14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 с 2015 года. Около 10 лет страдает синдромом </a:t>
            </a:r>
            <a:r>
              <a:rPr lang="ru-RU" sz="1400" dirty="0" err="1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Рейно</a:t>
            </a:r>
            <a:r>
              <a:rPr lang="ru-RU" sz="14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 (ЛС не получала</a:t>
            </a:r>
            <a:r>
              <a:rPr lang="ru-RU" sz="14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).</a:t>
            </a:r>
            <a:endParaRPr lang="ru-RU" sz="1400" dirty="0" smtClean="0">
              <a:solidFill>
                <a:srgbClr val="4C214C"/>
              </a:solidFill>
              <a:latin typeface="Century Gothic" panose="020B0502020202020204" pitchFamily="34" charset="0"/>
            </a:endParaRPr>
          </a:p>
          <a:p>
            <a:pPr indent="0" algn="just">
              <a:buNone/>
            </a:pPr>
            <a:r>
              <a:rPr lang="ru-RU" sz="14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Ухудшение состояния </a:t>
            </a:r>
            <a:r>
              <a:rPr lang="ru-RU" sz="14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с ноября 2022 года: стала беспокоить </a:t>
            </a:r>
            <a:r>
              <a:rPr lang="ru-RU" sz="14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одышка</a:t>
            </a:r>
            <a:r>
              <a:rPr lang="ru-RU" sz="14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, выраженная общая слабость. </a:t>
            </a:r>
            <a:r>
              <a:rPr lang="ru-RU" sz="14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Проходила обследование и лечение в КОКД по поводу декомпенсации ХСН с положительным эффектом. </a:t>
            </a:r>
            <a:endParaRPr lang="ru-RU" sz="1400" dirty="0" smtClean="0">
              <a:solidFill>
                <a:srgbClr val="4C214C"/>
              </a:solidFill>
              <a:latin typeface="Century Gothic" panose="020B0502020202020204" pitchFamily="34" charset="0"/>
            </a:endParaRPr>
          </a:p>
          <a:p>
            <a:pPr indent="0" algn="just">
              <a:buNone/>
            </a:pPr>
            <a:r>
              <a:rPr lang="ru-RU" sz="14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В </a:t>
            </a:r>
            <a:r>
              <a:rPr lang="ru-RU" sz="14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марте 2023 года находилась на стационарном лечении в ГБУ </a:t>
            </a:r>
            <a:r>
              <a:rPr lang="ru-RU" sz="14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КОГВ, где проводилась терапия ХСН. После стационарного </a:t>
            </a:r>
            <a:r>
              <a:rPr lang="ru-RU" sz="14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лечения отметила улучшение </a:t>
            </a:r>
            <a:r>
              <a:rPr lang="ru-RU" sz="14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состояния. Назначенную </a:t>
            </a:r>
            <a:r>
              <a:rPr lang="ru-RU" sz="14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терапию </a:t>
            </a:r>
            <a:r>
              <a:rPr lang="ru-RU" sz="14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принимала в полном объеме. </a:t>
            </a:r>
            <a:endParaRPr lang="ru-RU" sz="1400" dirty="0" smtClean="0">
              <a:solidFill>
                <a:srgbClr val="4C214C"/>
              </a:solidFill>
              <a:latin typeface="Century Gothic" panose="020B0502020202020204" pitchFamily="34" charset="0"/>
            </a:endParaRPr>
          </a:p>
          <a:p>
            <a:pPr indent="0" algn="just">
              <a:buNone/>
            </a:pPr>
            <a:r>
              <a:rPr lang="ru-RU" sz="14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С июля 2023 года отметила появление язвенных </a:t>
            </a:r>
            <a:r>
              <a:rPr lang="ru-RU" sz="1400" dirty="0" err="1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деффектов</a:t>
            </a:r>
            <a:r>
              <a:rPr lang="ru-RU" sz="14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. Лечилась самостоятельно. Консультирована терапевтом и хирургом по месту жительства. Направлена на </a:t>
            </a:r>
            <a:r>
              <a:rPr lang="ru-RU" sz="1400" dirty="0" err="1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дообследование</a:t>
            </a:r>
            <a:r>
              <a:rPr lang="ru-RU" sz="14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 к ревматологу. По данным </a:t>
            </a:r>
            <a:r>
              <a:rPr lang="ru-RU" sz="1400" dirty="0" err="1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дообследования</a:t>
            </a:r>
            <a:r>
              <a:rPr lang="ru-RU" sz="14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: </a:t>
            </a:r>
            <a:r>
              <a:rPr lang="ru-RU" sz="14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АНФ 1:2560 (гомогенный тип, ядрышковый тип). Направлена на госпитализацию для определения дальнейшей тактики ведения.</a:t>
            </a:r>
            <a:endParaRPr lang="ru-RU" altLang="en-US" sz="1400" dirty="0">
              <a:solidFill>
                <a:srgbClr val="4C214C"/>
              </a:solidFill>
              <a:latin typeface="Century Gothic" panose="020B0502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35" b="9169"/>
          <a:stretch>
            <a:fillRect/>
          </a:stretch>
        </p:blipFill>
        <p:spPr bwMode="auto">
          <a:xfrm>
            <a:off x="323910" y="642945"/>
            <a:ext cx="2474981" cy="245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E2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13182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17170" y="94615"/>
            <a:ext cx="2770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Надежда Г., 74г.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31140" y="3278505"/>
            <a:ext cx="275653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Дата поступления: </a:t>
            </a:r>
          </a:p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сентябрь 2023г.</a:t>
            </a:r>
          </a:p>
          <a:p>
            <a:pPr algn="ctr"/>
            <a:endParaRPr lang="ru-RU" altLang="en-US" sz="1600">
              <a:solidFill>
                <a:srgbClr val="4C214C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Направлена ревматологом с поликлинического приема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623310" y="51470"/>
            <a:ext cx="5438775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buNone/>
            </a:pPr>
            <a:r>
              <a:rPr lang="ru-RU" b="1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Данные объективного осмотра:</a:t>
            </a:r>
          </a:p>
          <a:p>
            <a:pPr indent="0" algn="just">
              <a:buNone/>
            </a:pPr>
            <a:r>
              <a:rPr lang="ru-RU" sz="13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Сознание ясное. </a:t>
            </a:r>
            <a:r>
              <a:rPr lang="ru-RU" sz="1300" dirty="0" err="1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Аускультативно</a:t>
            </a:r>
            <a:r>
              <a:rPr lang="ru-RU" sz="13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 в нижних отделах легких </a:t>
            </a:r>
            <a:r>
              <a:rPr lang="ru-RU" sz="1300" dirty="0" err="1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крепитирующие</a:t>
            </a:r>
            <a:r>
              <a:rPr lang="ru-RU" sz="13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 хрипы, дыхание ослабленное везикулярное с обеих сторон. ЧДД 17 в минуту. Границы относительной сердечной </a:t>
            </a:r>
            <a:r>
              <a:rPr lang="ru-RU" sz="13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тупости </a:t>
            </a:r>
            <a:r>
              <a:rPr lang="ru-RU" sz="13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расширены влево. Тоны сердца приглушены ритмичные. Шумы сердца: нет. ЧСС= 100 ударов в мин. Артериальное давление (D=S) 110/70 мм </a:t>
            </a:r>
            <a:r>
              <a:rPr lang="ru-RU" sz="1300" dirty="0" err="1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рт</a:t>
            </a:r>
            <a:r>
              <a:rPr lang="ru-RU" sz="13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 ст.  Пульс= 100 уд мин. Живот не увеличен, умеренно вздут, при пальпации безболезненный во всех отделах. Кожа и мышцы голеней наощупь плотные, напряженные (признаки ХВН?)</a:t>
            </a:r>
            <a:endParaRPr lang="ru-RU" sz="1300" dirty="0" smtClean="0">
              <a:solidFill>
                <a:srgbClr val="4C214C"/>
              </a:solidFill>
              <a:latin typeface="Century Gothic" panose="020B050202020202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Физиологические </a:t>
            </a:r>
            <a:r>
              <a:rPr lang="ru-RU" sz="13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изгибы позвоночника усилены. Осанка сколиотическая. Пальпация остистых отростков позвонков безболезненна. Плоскостопие поперечное. </a:t>
            </a:r>
            <a:endParaRPr lang="ru-RU" sz="1300" dirty="0" smtClean="0">
              <a:solidFill>
                <a:srgbClr val="4C214C"/>
              </a:solidFill>
              <a:latin typeface="Century Gothic" panose="020B0502020202020204" pitchFamily="34" charset="0"/>
              <a:sym typeface="+mn-ea"/>
            </a:endParaRP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Плотный </a:t>
            </a:r>
            <a:r>
              <a:rPr lang="ru-RU" sz="13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отек пальцев обеих кистей. Выраженные признаки синдрома </a:t>
            </a:r>
            <a:r>
              <a:rPr lang="ru-RU" sz="1300" dirty="0" err="1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Рейно</a:t>
            </a:r>
            <a:r>
              <a:rPr lang="ru-RU" sz="13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 (посинение пальцев кистей и стоп). Деформация пальцев кистей по типу "бутоньерки". </a:t>
            </a:r>
            <a:endParaRPr lang="ru-RU" sz="1300" dirty="0" smtClean="0">
              <a:solidFill>
                <a:srgbClr val="4C214C"/>
              </a:solidFill>
              <a:latin typeface="Century Gothic" panose="020B0502020202020204" pitchFamily="34" charset="0"/>
              <a:sym typeface="+mn-ea"/>
            </a:endParaRP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Незначительное </a:t>
            </a:r>
            <a:r>
              <a:rPr lang="ru-RU" sz="13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ограничение аппретуры рта. </a:t>
            </a:r>
            <a:endParaRPr lang="ru-RU" sz="1300" dirty="0" smtClean="0">
              <a:solidFill>
                <a:srgbClr val="4C214C"/>
              </a:solidFill>
              <a:latin typeface="Century Gothic" panose="020B0502020202020204" pitchFamily="34" charset="0"/>
              <a:sym typeface="+mn-ea"/>
            </a:endParaRPr>
          </a:p>
          <a:p>
            <a:pPr marL="285750" indent="-285750" algn="just">
              <a:buFontTx/>
              <a:buChar char="-"/>
            </a:pPr>
            <a:r>
              <a:rPr lang="ru-RU" sz="13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Лучезапястные </a:t>
            </a:r>
            <a:r>
              <a:rPr lang="ru-RU" sz="13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суставы при пальпации умеренно болезненны при пальпации, ограничен объем ротационных движений.  </a:t>
            </a:r>
            <a:endParaRPr lang="ru-RU" sz="1300" dirty="0" smtClean="0">
              <a:solidFill>
                <a:srgbClr val="4C214C"/>
              </a:solidFill>
              <a:latin typeface="Century Gothic" panose="020B0502020202020204" pitchFamily="34" charset="0"/>
              <a:sym typeface="+mn-ea"/>
            </a:endParaRPr>
          </a:p>
          <a:p>
            <a:pPr marL="285750" indent="-285750" algn="just">
              <a:buFontTx/>
              <a:buChar char="-"/>
            </a:pPr>
            <a:r>
              <a:rPr lang="ru-RU" sz="1300" dirty="0" err="1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h.valgus</a:t>
            </a:r>
            <a:r>
              <a:rPr lang="ru-RU" sz="13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 </a:t>
            </a:r>
            <a:r>
              <a:rPr lang="ru-RU" sz="13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обеих стоп. ВАШ 6б. </a:t>
            </a:r>
            <a:endParaRPr lang="ru-RU" sz="1300" dirty="0" smtClean="0">
              <a:solidFill>
                <a:srgbClr val="4C214C"/>
              </a:solidFill>
              <a:latin typeface="Century Gothic" panose="020B0502020202020204" pitchFamily="34" charset="0"/>
              <a:sym typeface="+mn-ea"/>
            </a:endParaRPr>
          </a:p>
          <a:p>
            <a:pPr marL="285750" indent="-285750" algn="just">
              <a:buFontTx/>
              <a:buChar char="-"/>
            </a:pPr>
            <a:r>
              <a:rPr lang="ru-RU" altLang="en-US" sz="1300" dirty="0" smtClean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Трофические </a:t>
            </a:r>
            <a:r>
              <a:rPr lang="ru-RU" altLang="en-US" sz="13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нарушения в проекции 3 пальца слева, 5 пальца справа, наружних лодыжек обеоих голеностопных суставов.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35" b="9169"/>
          <a:stretch>
            <a:fillRect/>
          </a:stretch>
        </p:blipFill>
        <p:spPr bwMode="auto">
          <a:xfrm>
            <a:off x="323910" y="642945"/>
            <a:ext cx="2474981" cy="245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91"/>
          <a:stretch>
            <a:fillRect/>
          </a:stretch>
        </p:blipFill>
        <p:spPr>
          <a:xfrm rot="5400000">
            <a:off x="2000251" y="-1026031"/>
            <a:ext cx="5143498" cy="7195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9" r="5803"/>
          <a:stretch>
            <a:fillRect/>
          </a:stretch>
        </p:blipFill>
        <p:spPr>
          <a:xfrm rot="5400000">
            <a:off x="1994218" y="-1204920"/>
            <a:ext cx="5155564" cy="7524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E2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13182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17170" y="94615"/>
            <a:ext cx="2770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Надежда Г., 74г.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31140" y="3278505"/>
            <a:ext cx="275653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Дата поступления: </a:t>
            </a:r>
          </a:p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сентябрь 2023г.</a:t>
            </a:r>
          </a:p>
          <a:p>
            <a:pPr algn="ctr"/>
            <a:endParaRPr lang="ru-RU" altLang="en-US" sz="1600">
              <a:solidFill>
                <a:srgbClr val="4C214C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Направлена ревматологом с поликлинического приема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623310" y="-34925"/>
            <a:ext cx="5438775" cy="5169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buNone/>
            </a:pPr>
            <a:r>
              <a:rPr lang="ru-RU" b="1" dirty="0" smtClean="0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Данные лабораторно-инструментальных методов исследования: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СРБ мг/л: 18,4 → 1,4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Циркулирующие иммунные комплексы: </a:t>
            </a:r>
          </a:p>
          <a:p>
            <a:pPr indent="457200" algn="just">
              <a:buFont typeface="Arial" panose="020B0604020202020204" pitchFamily="34" charset="0"/>
              <a:buNone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Крупные 55 усл ед</a:t>
            </a:r>
          </a:p>
          <a:p>
            <a:pPr indent="457200" algn="just">
              <a:buFont typeface="Arial" panose="020B0604020202020204" pitchFamily="34" charset="0"/>
              <a:buNone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Мелкие 940 усл ед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ANA КП 5,5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АНФ (ANA IIFT, HEp-2) 1:2560 (Гомогенный тип; Ядрышковый тип)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Scl-70 +++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УЗИ ОБП: Асцит (слой жидкости толщиной 32-111мм)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Rg-скопия пищевода: Гипотония 3 степени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Rg-графия кистей: признаки могут соответствовать ревматоидному артриту 3 ст.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Спирометрия: Рестриктивный тип нарушений ФВД.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КТ ОГК: КТ-признаки выраженной легочной гипертензии, левостороннего гидроторакса. Гидроперикард. Увеличение размеров сердца. Атеросклероз аорты  и коронарных артерий.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ЭхоКГ: Аортальный стеноз  (S- 1,4-1,6кв.см, PG - мах.12,7, сред.9,2 mmHg). Дилатация правых отделов сердца. СДПЖ - 66 mmHg. В перикарде за левыми отделами жидкость до 1,5 см.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35" b="9169"/>
          <a:stretch>
            <a:fillRect/>
          </a:stretch>
        </p:blipFill>
        <p:spPr bwMode="auto">
          <a:xfrm>
            <a:off x="323910" y="642945"/>
            <a:ext cx="2474981" cy="245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4"/>
          <a:stretch>
            <a:fillRect/>
          </a:stretch>
        </p:blipFill>
        <p:spPr>
          <a:xfrm>
            <a:off x="1524000" y="190500"/>
            <a:ext cx="6096000" cy="495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915566"/>
            <a:ext cx="2917585" cy="306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915566"/>
            <a:ext cx="2917585" cy="30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915566"/>
            <a:ext cx="2917585" cy="306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4" y="1131590"/>
            <a:ext cx="2880000" cy="288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160" y="1131590"/>
            <a:ext cx="2880000" cy="288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496" y="1131590"/>
            <a:ext cx="2880000" cy="2880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E2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13182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17170" y="94615"/>
            <a:ext cx="2770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Надежда Г., 74г.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31140" y="3278505"/>
            <a:ext cx="275653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Дата поступления: </a:t>
            </a:r>
          </a:p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сентябрь 2023г.</a:t>
            </a:r>
          </a:p>
          <a:p>
            <a:pPr algn="ctr"/>
            <a:endParaRPr lang="ru-RU" altLang="en-US" sz="1600">
              <a:solidFill>
                <a:srgbClr val="4C214C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Направлена ревматологом с поликлинического приема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623310" y="467360"/>
            <a:ext cx="5438775" cy="3646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just">
              <a:buNone/>
            </a:pPr>
            <a:r>
              <a:rPr lang="ru-RU" b="1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Заключительный диагноз:</a:t>
            </a:r>
            <a:endParaRPr lang="ru-RU" b="1" dirty="0" smtClean="0">
              <a:solidFill>
                <a:srgbClr val="4C214C"/>
              </a:solidFill>
              <a:latin typeface="Century Gothic" panose="020B0502020202020204" pitchFamily="34" charset="0"/>
            </a:endParaRPr>
          </a:p>
          <a:p>
            <a:pPr indent="0" algn="just">
              <a:buNone/>
            </a:pPr>
            <a:endParaRPr lang="ru-RU" b="1" dirty="0" smtClean="0">
              <a:solidFill>
                <a:srgbClr val="4C214C"/>
              </a:solidFill>
              <a:latin typeface="Century Gothic" panose="020B0502020202020204" pitchFamily="34" charset="0"/>
            </a:endParaRPr>
          </a:p>
          <a:p>
            <a:pPr indent="0" algn="just">
              <a:buNone/>
            </a:pPr>
            <a:r>
              <a:rPr lang="ru-RU" sz="15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М34.0</a:t>
            </a:r>
            <a:r>
              <a:rPr lang="ru-RU" sz="15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 Системная склеродермия диффузная форма хроническое течение развернутая стадия умеренной степени активности с поражением кожи (</a:t>
            </a:r>
            <a:r>
              <a:rPr lang="ru-RU" sz="1500" dirty="0" err="1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склеродактилия</a:t>
            </a:r>
            <a:r>
              <a:rPr lang="ru-RU" sz="15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, трофические раны, плотный отек голеней), легких (</a:t>
            </a:r>
            <a:r>
              <a:rPr lang="ru-RU" sz="1500" dirty="0" err="1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интерстициальное</a:t>
            </a:r>
            <a:r>
              <a:rPr lang="ru-RU" sz="15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 поражение, ДН 1), сердечно-сосудистой системы (синдром </a:t>
            </a:r>
            <a:r>
              <a:rPr lang="ru-RU" sz="1500" dirty="0" err="1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Рейно</a:t>
            </a:r>
            <a:r>
              <a:rPr lang="ru-RU" sz="15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, нарушение ритма по тиу фибрилляции-трепетания предсердий, высокая легочная гипертензия - СДПЖ 66-78 мм </a:t>
            </a:r>
            <a:r>
              <a:rPr lang="ru-RU" sz="1500" dirty="0" err="1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рт</a:t>
            </a:r>
            <a:r>
              <a:rPr lang="ru-RU" sz="15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 ст.), серозных оболочек (асцит, выпотной перикардит), ЖКТ (гипотония пищевода 3 степени), суставов (артрит суставов кистей </a:t>
            </a:r>
            <a:r>
              <a:rPr lang="ru-RU" sz="1500" dirty="0" err="1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Rg</a:t>
            </a:r>
            <a:r>
              <a:rPr lang="ru-RU" sz="15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-стадия 3 степени), иммунологическими проявлениями (Scl-70 +++, АНФ в титре 1:2560), ФН 3. </a:t>
            </a:r>
            <a:endParaRPr lang="ru-RU" altLang="en-US" sz="1500" dirty="0">
              <a:solidFill>
                <a:srgbClr val="4C214C"/>
              </a:solidFill>
              <a:latin typeface="Century Gothic" panose="020B0502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35" b="9169"/>
          <a:stretch>
            <a:fillRect/>
          </a:stretch>
        </p:blipFill>
        <p:spPr bwMode="auto">
          <a:xfrm>
            <a:off x="323910" y="642945"/>
            <a:ext cx="2474981" cy="245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E2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13182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217170" y="94615"/>
            <a:ext cx="2770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Надежда Г., 74г.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31140" y="3278505"/>
            <a:ext cx="2756535" cy="181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Дата поступления: </a:t>
            </a:r>
          </a:p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сентябрь 2023г.</a:t>
            </a:r>
          </a:p>
          <a:p>
            <a:pPr algn="ctr"/>
            <a:endParaRPr lang="ru-RU" altLang="en-US" sz="1600">
              <a:solidFill>
                <a:srgbClr val="4C214C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Направлена ревматологом с поликлинического приема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623310" y="207645"/>
            <a:ext cx="5438775" cy="47828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 algn="just">
              <a:buNone/>
            </a:pPr>
            <a:r>
              <a:rPr lang="ru-RU" b="1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Проводимая терапия:</a:t>
            </a:r>
            <a:endParaRPr lang="ru-RU" b="1" dirty="0" smtClean="0">
              <a:solidFill>
                <a:srgbClr val="4C214C"/>
              </a:solidFill>
              <a:latin typeface="Century Gothic" panose="020B0502020202020204" pitchFamily="34" charset="0"/>
            </a:endParaRPr>
          </a:p>
          <a:p>
            <a:pPr indent="0" algn="just">
              <a:buNone/>
            </a:pPr>
            <a:r>
              <a:rPr lang="ru-RU" altLang="en-US" sz="15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- Антибактериальная терапия</a:t>
            </a:r>
          </a:p>
          <a:p>
            <a:pPr indent="0" algn="just">
              <a:buNone/>
            </a:pPr>
            <a:r>
              <a:rPr lang="ru-RU" altLang="en-US" sz="15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- Адекватное обезболивание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5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- </a:t>
            </a:r>
            <a:r>
              <a:rPr lang="ru-RU" altLang="en-US" sz="1500" dirty="0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ГКС (Преднизолон в суммарной дозе 30 мг/сутки)</a:t>
            </a:r>
          </a:p>
          <a:p>
            <a:pPr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500" dirty="0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Цитостатики (Гидроксихлорохин 200 мг/сутки)</a:t>
            </a:r>
          </a:p>
          <a:p>
            <a:pPr indent="0" algn="just">
              <a:buNone/>
            </a:pPr>
            <a:r>
              <a:rPr lang="ru-RU" altLang="en-US" sz="15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- Цитостатики - Алкилируюие средства (Циклофосфамид в суммарной дозе 800 мг)</a:t>
            </a:r>
          </a:p>
          <a:p>
            <a:pPr indent="0" algn="just">
              <a:buNone/>
            </a:pPr>
            <a:r>
              <a:rPr lang="ru-RU" altLang="en-US" sz="15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- Простагландин (Алпростадил 20 мкг/1 введение)</a:t>
            </a:r>
          </a:p>
          <a:p>
            <a:pPr indent="0" algn="just">
              <a:buNone/>
            </a:pPr>
            <a:r>
              <a:rPr lang="ru-RU" altLang="en-US" sz="15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- Блокаторы кальциевых каналов (Амлодипин)</a:t>
            </a:r>
          </a:p>
          <a:p>
            <a:pPr indent="0" algn="just">
              <a:buNone/>
            </a:pPr>
            <a:r>
              <a:rPr lang="ru-RU" altLang="en-US" sz="15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- ИПП (Омепразол)</a:t>
            </a:r>
          </a:p>
          <a:p>
            <a:pPr indent="0" algn="just">
              <a:buNone/>
            </a:pPr>
            <a:r>
              <a:rPr lang="ru-RU" altLang="en-US" sz="15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- Вазодилататоры (Пентоксифиллин)</a:t>
            </a:r>
          </a:p>
          <a:p>
            <a:pPr indent="0" algn="just">
              <a:buNone/>
            </a:pPr>
            <a:r>
              <a:rPr lang="ru-RU" altLang="en-US" sz="15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- Терапия ХСН и нарушения ритма</a:t>
            </a:r>
          </a:p>
          <a:p>
            <a:pPr indent="0" algn="just">
              <a:buNone/>
            </a:pPr>
            <a:endParaRPr lang="ru-RU" altLang="en-US" sz="1500" dirty="0">
              <a:solidFill>
                <a:srgbClr val="4C214C"/>
              </a:solidFill>
              <a:latin typeface="Century Gothic" panose="020B0502020202020204" pitchFamily="34" charset="0"/>
              <a:cs typeface="Arial" panose="020B0604020202020204" pitchFamily="34" charset="0"/>
              <a:sym typeface="+mn-ea"/>
            </a:endParaRPr>
          </a:p>
          <a:p>
            <a:pPr indent="0" algn="just">
              <a:buNone/>
            </a:pPr>
            <a:endParaRPr lang="ru-RU" altLang="en-US" sz="1500" dirty="0">
              <a:solidFill>
                <a:srgbClr val="4C214C"/>
              </a:solidFill>
              <a:latin typeface="Century Gothic" panose="020B0502020202020204" pitchFamily="34" charset="0"/>
              <a:cs typeface="Arial" panose="020B0604020202020204" pitchFamily="34" charset="0"/>
              <a:sym typeface="+mn-ea"/>
            </a:endParaRPr>
          </a:p>
          <a:p>
            <a:pPr indent="0" algn="just">
              <a:buNone/>
            </a:pPr>
            <a:r>
              <a:rPr lang="ru-RU" altLang="en-US" sz="15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На фоне проведенно терапии отмечена положительная динамика: уменьшение синдрома Рейно, частичное восстановление функции кистей, разрешение полисерозита. С целью продолжения противовоспалительной терапии решено продолжить введение Циклофосфамида в дозе 800 мг/месяц.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035" b="9169"/>
          <a:stretch>
            <a:fillRect/>
          </a:stretch>
        </p:blipFill>
        <p:spPr bwMode="auto">
          <a:xfrm>
            <a:off x="323910" y="642945"/>
            <a:ext cx="2474981" cy="245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E2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13182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13348" r="9911" b="6822"/>
          <a:stretch>
            <a:fillRect/>
          </a:stretch>
        </p:blipFill>
        <p:spPr bwMode="auto">
          <a:xfrm>
            <a:off x="395284" y="628271"/>
            <a:ext cx="2376263" cy="245526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овое поле 2"/>
          <p:cNvSpPr txBox="1"/>
          <p:nvPr/>
        </p:nvSpPr>
        <p:spPr>
          <a:xfrm>
            <a:off x="217170" y="94615"/>
            <a:ext cx="2770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Мария А. 43г.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31140" y="3278505"/>
            <a:ext cx="2756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Дата поступления: </a:t>
            </a:r>
          </a:p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январь 2023г.</a:t>
            </a:r>
          </a:p>
          <a:p>
            <a:pPr algn="ctr"/>
            <a:endParaRPr lang="ru-RU" altLang="en-US" sz="1600">
              <a:solidFill>
                <a:srgbClr val="4C214C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Направлена неврологом для исключения ДЗСТ.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695065" y="108585"/>
            <a:ext cx="5438775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Данные объективного осмотра:</a:t>
            </a:r>
          </a:p>
          <a:p>
            <a:pPr>
              <a:lnSpc>
                <a:spcPct val="100000"/>
              </a:lnSpc>
            </a:pPr>
            <a:r>
              <a:rPr lang="ru-RU" sz="13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Кожные </a:t>
            </a:r>
            <a:r>
              <a:rPr lang="ru-RU" sz="13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покровы: бледные, чистые. Геморрагические высыпания в области обеих голеней. Отечность пальцев кистей.  Эластичность достаточная. </a:t>
            </a:r>
            <a:r>
              <a:rPr lang="ru-RU" sz="13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Дыхание </a:t>
            </a:r>
            <a:r>
              <a:rPr lang="ru-RU" sz="13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при аускультации везикулярное. Хрипов нет. </a:t>
            </a:r>
            <a:r>
              <a:rPr lang="ru-RU" sz="13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SpO2 99%. Тоны </a:t>
            </a:r>
            <a:r>
              <a:rPr lang="ru-RU" sz="13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сердца: ритмичные, усиление 2 тона на аортальном клапане. </a:t>
            </a:r>
            <a:r>
              <a:rPr lang="ru-RU" sz="13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AД: </a:t>
            </a:r>
            <a:r>
              <a:rPr lang="ru-RU" sz="13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106/70 </a:t>
            </a:r>
            <a:r>
              <a:rPr lang="ru-RU" sz="1300" dirty="0" err="1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мм.рт.ст</a:t>
            </a:r>
            <a:r>
              <a:rPr lang="ru-RU" sz="13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. </a:t>
            </a:r>
            <a:r>
              <a:rPr lang="ru-RU" sz="13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Отеки</a:t>
            </a:r>
            <a:r>
              <a:rPr lang="ru-RU" sz="13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: отеки голеней и стоп</a:t>
            </a:r>
            <a:r>
              <a:rPr lang="ru-RU" sz="13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ru-RU" sz="13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 </a:t>
            </a:r>
            <a:endParaRPr lang="ru-RU" sz="1300" dirty="0" smtClean="0">
              <a:solidFill>
                <a:srgbClr val="4C214C"/>
              </a:solidFill>
              <a:latin typeface="Century Gothic" panose="020B0502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ru-RU" sz="13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Хват кистей 100 %, сила 4 из 5 б. Симптом "сжатия ладоней" положительный справа. Умеренное припухание пальцев кистей. Признаки синдрома </a:t>
            </a:r>
            <a:r>
              <a:rPr lang="ru-RU" sz="1300" dirty="0" err="1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Рейно</a:t>
            </a:r>
            <a:r>
              <a:rPr lang="ru-RU" sz="13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 верхних и нижних конечностей (отек пальцев, </a:t>
            </a:r>
            <a:r>
              <a:rPr lang="ru-RU" sz="1300" dirty="0" err="1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побеление</a:t>
            </a:r>
            <a:r>
              <a:rPr lang="ru-RU" sz="13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 кончиков пальцев). </a:t>
            </a:r>
          </a:p>
          <a:p>
            <a:pPr marL="285750" indent="-285750">
              <a:buFontTx/>
              <a:buChar char="-"/>
            </a:pPr>
            <a:r>
              <a:rPr lang="ru-RU" sz="13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Пальпация </a:t>
            </a:r>
            <a:r>
              <a:rPr lang="ru-RU" sz="13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лучезапястных суставов болезненная</a:t>
            </a:r>
            <a:r>
              <a:rPr lang="ru-RU" sz="13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, суставы деформированы, объем движений ограничен</a:t>
            </a:r>
            <a:r>
              <a:rPr lang="ru-RU" sz="13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ru-RU" sz="13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Коленные </a:t>
            </a:r>
            <a:r>
              <a:rPr lang="ru-RU" sz="13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суставы </a:t>
            </a:r>
            <a:r>
              <a:rPr lang="ru-RU" sz="13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болезненные, </a:t>
            </a:r>
            <a:r>
              <a:rPr lang="ru-RU" sz="13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припухшие, выраженное ограничение сгибания, хруст при пассивном и активном движении, деформация этих суставов. </a:t>
            </a:r>
            <a:endParaRPr lang="ru-RU" sz="1300" dirty="0" smtClean="0">
              <a:solidFill>
                <a:srgbClr val="4C214C"/>
              </a:solidFill>
              <a:latin typeface="Century Gothic" panose="020B0502020202020204" pitchFamily="34" charset="0"/>
              <a:sym typeface="+mn-ea"/>
            </a:endParaRPr>
          </a:p>
          <a:p>
            <a:pPr marL="285750" indent="-285750">
              <a:buFontTx/>
              <a:buChar char="-"/>
            </a:pPr>
            <a:r>
              <a:rPr lang="ru-RU" sz="13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Пальпация </a:t>
            </a:r>
            <a:r>
              <a:rPr lang="ru-RU" sz="13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голеностопных суставов </a:t>
            </a:r>
            <a:r>
              <a:rPr lang="ru-RU" sz="13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болезненная</a:t>
            </a:r>
            <a:r>
              <a:rPr lang="ru-RU" sz="13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, суставы припухшие, ограничение </a:t>
            </a:r>
            <a:r>
              <a:rPr lang="ru-RU" sz="13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сгибания и разгибания</a:t>
            </a:r>
            <a:r>
              <a:rPr lang="ru-RU" sz="13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. </a:t>
            </a:r>
            <a:endParaRPr lang="ru-RU" sz="1300" dirty="0" smtClean="0">
              <a:solidFill>
                <a:srgbClr val="4C214C"/>
              </a:solidFill>
              <a:latin typeface="Century Gothic" panose="020B0502020202020204" pitchFamily="34" charset="0"/>
              <a:sym typeface="+mn-ea"/>
            </a:endParaRPr>
          </a:p>
          <a:p>
            <a:pPr marL="285750" indent="-285750">
              <a:buFontTx/>
              <a:buChar char="-"/>
            </a:pPr>
            <a:r>
              <a:rPr lang="ru-RU" sz="13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Суставы </a:t>
            </a:r>
            <a:r>
              <a:rPr lang="ru-RU" sz="13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стоп при пальпации болезненные, симптом "сжатия стоп" положительный с обеих сторон.</a:t>
            </a:r>
            <a:endParaRPr lang="ru-RU" altLang="en-US" sz="1300" dirty="0">
              <a:solidFill>
                <a:srgbClr val="4C214C"/>
              </a:solidFill>
              <a:latin typeface="Century Gothic" panose="020B0502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Изображение 99"/>
          <p:cNvPicPr/>
          <p:nvPr/>
        </p:nvPicPr>
        <p:blipFill>
          <a:blip r:embed="rId2"/>
          <a:srcRect l="7968" t="8362" r="6660" b="16281"/>
          <a:stretch>
            <a:fillRect/>
          </a:stretch>
        </p:blipFill>
        <p:spPr>
          <a:xfrm>
            <a:off x="2267585" y="843280"/>
            <a:ext cx="4680585" cy="34563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203835" y="108585"/>
            <a:ext cx="87604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3600">
                <a:latin typeface="Century Gothic" panose="020B0502020202020204" pitchFamily="34" charset="0"/>
                <a:cs typeface="Century Gothic" panose="020B0502020202020204" pitchFamily="34" charset="0"/>
              </a:rPr>
              <a:t>Спасибо за внимание</a:t>
            </a: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40640" y="4837430"/>
            <a:ext cx="9116695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en-US" sz="900">
                <a:latin typeface="Century Gothic" panose="020B0502020202020204" pitchFamily="34" charset="0"/>
                <a:cs typeface="Century Gothic" panose="020B0502020202020204" pitchFamily="34" charset="0"/>
              </a:rPr>
              <a:t>В качестве иллюстраций использованы снимки архива ревматокардиологического отделения, а так же открытые источники сети Интернет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220" y="-1"/>
            <a:ext cx="6329561" cy="517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sun9-42.userapi.com/impg/6-nPlAkcObGfSazi5eVeMPAAUzDUe-QbcnoK4w/i4XpmJKN_PA.jpg?size=2047x2160&amp;quality=95&amp;sign=4a63f0b8f423b5ef1483d544b8f8eae8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7073" y="-71456"/>
            <a:ext cx="5009855" cy="5286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E2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13182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13348" r="9911" b="6822"/>
          <a:stretch>
            <a:fillRect/>
          </a:stretch>
        </p:blipFill>
        <p:spPr bwMode="auto">
          <a:xfrm>
            <a:off x="395284" y="628271"/>
            <a:ext cx="2376263" cy="245526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овое поле 2"/>
          <p:cNvSpPr txBox="1"/>
          <p:nvPr/>
        </p:nvSpPr>
        <p:spPr>
          <a:xfrm>
            <a:off x="217170" y="94615"/>
            <a:ext cx="2770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Мария А. 43г.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31140" y="3278505"/>
            <a:ext cx="2756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Дата поступления: </a:t>
            </a:r>
          </a:p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январь 2023г.</a:t>
            </a:r>
          </a:p>
          <a:p>
            <a:pPr algn="ctr"/>
            <a:endParaRPr lang="ru-RU" altLang="en-US" sz="1600">
              <a:solidFill>
                <a:srgbClr val="4C214C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Направлена неврологом для исключения ДЗСТ.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557270" y="108585"/>
            <a:ext cx="5576570" cy="4423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Данные лабораторно-инструментальных методов исследования:</a:t>
            </a:r>
          </a:p>
          <a:p>
            <a:endParaRPr lang="ru-RU" b="1" dirty="0" smtClean="0">
              <a:solidFill>
                <a:srgbClr val="4C214C"/>
              </a:solidFill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en-US" sz="1400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RBC [10^6/uL]: 3,79  → 4,68</a:t>
            </a:r>
            <a:endParaRPr lang="ru-RU" altLang="en-US" sz="1400">
              <a:solidFill>
                <a:srgbClr val="4C214C"/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en-US" sz="1400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HGB [g/L]: 92 → 120</a:t>
            </a:r>
            <a:endParaRPr lang="ru-RU" altLang="en-US" sz="1400">
              <a:solidFill>
                <a:srgbClr val="4C214C"/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en-US" sz="1400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СОЭ, мм/ч: 20 → 4</a:t>
            </a: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en-US" sz="1400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СРБ мг/л: 13,0 → 4,3</a:t>
            </a:r>
            <a:endParaRPr lang="ru-RU" altLang="en-US" sz="1400">
              <a:solidFill>
                <a:srgbClr val="4C214C"/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en-US" sz="1400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Циркулирующие иммунные комплексы: </a:t>
            </a:r>
            <a:endParaRPr lang="ru-RU" altLang="en-US" sz="1400">
              <a:solidFill>
                <a:srgbClr val="4C214C"/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en-US" sz="1400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ЦИК крупные [до 54 усл ед]: 80  → 25</a:t>
            </a:r>
            <a:endParaRPr lang="ru-RU" altLang="en-US" sz="1400">
              <a:solidFill>
                <a:srgbClr val="4C214C"/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en-US" sz="1400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ЦИК мелкие [до 300 усл ед]: 660 → 310</a:t>
            </a: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ANA КП 6,5</a:t>
            </a:r>
            <a:endParaRPr lang="ru-RU" altLang="en-US" sz="1400">
              <a:solidFill>
                <a:srgbClr val="4C214C"/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en-US" sz="1400">
                <a:solidFill>
                  <a:srgbClr val="4C214C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Панель АТ при склеродермии, IgG блот: Scl-70 +++.</a:t>
            </a: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Rg-скопия пищевода:  Гипотония пищевода I-й степени</a:t>
            </a:r>
          </a:p>
          <a:p>
            <a:pPr marL="285750" indent="-28575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altLang="en-US" sz="1400" dirty="0">
                <a:solidFill>
                  <a:srgbClr val="4C214C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+mn-ea"/>
              </a:rPr>
              <a:t>УЗДГ верхних конечностей: Признаки, характерные для тромбангиита артерий нижних конечностей, синдрома Рейно.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89"/>
          <a:stretch>
            <a:fillRect/>
          </a:stretch>
        </p:blipFill>
        <p:spPr>
          <a:xfrm>
            <a:off x="1524000" y="200024"/>
            <a:ext cx="6096000" cy="49434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9" t="2963"/>
          <a:stretch>
            <a:fillRect/>
          </a:stretch>
        </p:blipFill>
        <p:spPr>
          <a:xfrm>
            <a:off x="1781174" y="152400"/>
            <a:ext cx="5838825" cy="4991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8E2">
            <a:alpha val="4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313182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31" t="13348" r="9911" b="6822"/>
          <a:stretch>
            <a:fillRect/>
          </a:stretch>
        </p:blipFill>
        <p:spPr bwMode="auto">
          <a:xfrm>
            <a:off x="395284" y="628271"/>
            <a:ext cx="2376263" cy="2455269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Текстовое поле 2"/>
          <p:cNvSpPr txBox="1"/>
          <p:nvPr/>
        </p:nvSpPr>
        <p:spPr>
          <a:xfrm>
            <a:off x="217170" y="94615"/>
            <a:ext cx="277050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Мария А. 43г.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231140" y="3278505"/>
            <a:ext cx="27565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Дата поступления: </a:t>
            </a:r>
          </a:p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январь 2023г.</a:t>
            </a:r>
          </a:p>
          <a:p>
            <a:pPr algn="ctr"/>
            <a:endParaRPr lang="ru-RU" altLang="en-US" sz="1600">
              <a:solidFill>
                <a:srgbClr val="4C214C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algn="ctr"/>
            <a:r>
              <a:rPr lang="ru-RU" altLang="en-US" sz="1600">
                <a:solidFill>
                  <a:srgbClr val="4C214C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Направлена неврологом для исключения ДЗСТ.</a:t>
            </a: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695065" y="108585"/>
            <a:ext cx="5438775" cy="4092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Заключительный диагноз:</a:t>
            </a:r>
            <a:endParaRPr lang="ru-RU" b="1" dirty="0" smtClean="0">
              <a:solidFill>
                <a:srgbClr val="4C214C"/>
              </a:solidFill>
              <a:latin typeface="Century Gothic" panose="020B0502020202020204" pitchFamily="34" charset="0"/>
            </a:endParaRPr>
          </a:p>
          <a:p>
            <a:pPr algn="just"/>
            <a:endParaRPr lang="ru-RU" b="1" dirty="0" smtClean="0">
              <a:solidFill>
                <a:srgbClr val="4C214C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ru-RU" sz="1400" b="1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М35.1</a:t>
            </a:r>
            <a:r>
              <a:rPr lang="ru-RU" sz="1400" dirty="0" smtClean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 </a:t>
            </a:r>
            <a:r>
              <a:rPr lang="ru-RU" sz="14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Смешанное заболевание соединительной ткани: системная склеродермия + системная красная волчанка с поражением кожи (изменение кожи лица, формы губ и носа, кисетный рот, очаг склеродермы на спине), висцеральными поражениями (поражение ЖКТ: гипотония пищевода 1 </a:t>
            </a:r>
            <a:r>
              <a:rPr lang="ru-RU" sz="1400" dirty="0" err="1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ст</a:t>
            </a:r>
            <a:r>
              <a:rPr lang="ru-RU" sz="14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, поражением ССС: легочная гипертензия), поражением суставов (</a:t>
            </a:r>
            <a:r>
              <a:rPr lang="ru-RU" sz="1400" dirty="0" err="1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неэрозивный</a:t>
            </a:r>
            <a:r>
              <a:rPr lang="ru-RU" sz="14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 артрит кистей, коленных суставов </a:t>
            </a:r>
            <a:r>
              <a:rPr lang="ru-RU" sz="1400" dirty="0" err="1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Rg</a:t>
            </a:r>
            <a:r>
              <a:rPr lang="ru-RU" sz="14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 3-4 </a:t>
            </a:r>
            <a:r>
              <a:rPr lang="ru-RU" sz="1400" dirty="0" err="1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ст</a:t>
            </a:r>
            <a:r>
              <a:rPr lang="ru-RU" sz="14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), трофическими нарушениями (</a:t>
            </a:r>
            <a:r>
              <a:rPr lang="ru-RU" sz="1400" dirty="0" err="1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алопеция</a:t>
            </a:r>
            <a:r>
              <a:rPr lang="ru-RU" sz="14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 </a:t>
            </a:r>
            <a:r>
              <a:rPr lang="ru-RU" sz="1400" dirty="0" err="1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анамнестически</a:t>
            </a:r>
            <a:r>
              <a:rPr lang="ru-RU" sz="14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), иммунологическими нарушениями (</a:t>
            </a:r>
            <a:r>
              <a:rPr lang="ru-RU" sz="1400" dirty="0" err="1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Scl70</a:t>
            </a:r>
            <a:r>
              <a:rPr lang="ru-RU" sz="14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 ++; ANA КП 6,5), с неврологическими проявлениями (</a:t>
            </a:r>
            <a:r>
              <a:rPr lang="ru-RU" sz="1400" dirty="0" err="1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полинейропатия</a:t>
            </a:r>
            <a:r>
              <a:rPr lang="ru-RU" sz="14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, поражение ЦНС: симптоматические </a:t>
            </a:r>
            <a:r>
              <a:rPr lang="ru-RU" sz="1400" dirty="0" err="1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эпиприступы</a:t>
            </a:r>
            <a:r>
              <a:rPr lang="ru-RU" sz="14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), тромбангиит, синдромом </a:t>
            </a:r>
            <a:r>
              <a:rPr lang="ru-RU" sz="1400" dirty="0" err="1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Рейно</a:t>
            </a:r>
            <a:r>
              <a:rPr lang="ru-RU" sz="14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, активность умеренная, подострое течение, ФН III. Программная терапия </a:t>
            </a:r>
            <a:r>
              <a:rPr lang="ru-RU" sz="1400" dirty="0" err="1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циклофосфамидом</a:t>
            </a:r>
            <a:r>
              <a:rPr lang="ru-RU" sz="14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 800 мг в/в 1 раз в 4 недели, </a:t>
            </a:r>
            <a:r>
              <a:rPr lang="ru-RU" sz="1400" dirty="0" err="1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алпростадилом</a:t>
            </a:r>
            <a:r>
              <a:rPr lang="ru-RU" sz="1400" dirty="0">
                <a:solidFill>
                  <a:srgbClr val="4C214C"/>
                </a:solidFill>
                <a:latin typeface="Century Gothic" panose="020B0502020202020204" pitchFamily="34" charset="0"/>
                <a:sym typeface="+mn-ea"/>
              </a:rPr>
              <a:t> 30 мг №10 1 раз в 3 месяца.</a:t>
            </a:r>
            <a:endParaRPr lang="ru-RU" altLang="en-US" sz="1400" dirty="0">
              <a:solidFill>
                <a:srgbClr val="4C214C"/>
              </a:solidFill>
              <a:latin typeface="Century Gothic" panose="020B05020202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push dir="u"/>
      </p:transition>
    </mc:Choice>
    <mc:Fallback xmlns="">
      <p:transition spd="slow">
        <p:push dir="u"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1805</Words>
  <Application>Microsoft Office PowerPoint</Application>
  <PresentationFormat>Экран (16:9)</PresentationFormat>
  <Paragraphs>236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win7glterap</dc:creator>
  <cp:lastModifiedBy>win7glterap</cp:lastModifiedBy>
  <cp:revision>57</cp:revision>
  <dcterms:created xsi:type="dcterms:W3CDTF">2023-10-16T05:56:00Z</dcterms:created>
  <dcterms:modified xsi:type="dcterms:W3CDTF">2023-10-24T09:45:26Z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0C89AF0E7FF24562BD489DA4D42D05CD_12</vt:lpwstr>
  </property>
  <property fmtid="{D5CDD505-2E9C-101B-9397-08002B2CF9AE}" pid="3" name="KSOProductBuildVer">
    <vt:lpwstr>1049-12.2.0.13266</vt:lpwstr>
  </property>
</Properties>
</file>